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195D5-886E-4428-BDF7-5952B6840336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18B86-9E39-44FF-AE22-4466BCD99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03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18B86-9E39-44FF-AE22-4466BCD999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51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18B86-9E39-44FF-AE22-4466BCD999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91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18B86-9E39-44FF-AE22-4466BCD999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57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18B86-9E39-44FF-AE22-4466BCD999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87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18B86-9E39-44FF-AE22-4466BCD999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11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18B86-9E39-44FF-AE22-4466BCD999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66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18B86-9E39-44FF-AE22-4466BCD999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04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18B86-9E39-44FF-AE22-4466BCD999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21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18B86-9E39-44FF-AE22-4466BCD999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33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18B86-9E39-44FF-AE22-4466BCD999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06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18B86-9E39-44FF-AE22-4466BCD999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20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18B86-9E39-44FF-AE22-4466BCD999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9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18B86-9E39-44FF-AE22-4466BCD999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8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349B7-8072-405D-9D75-0D4833764C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06E5E-A5B5-43F5-A903-C1F7930B5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E0509-9A7F-4352-ABF1-E01C05CF1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A4EB-6157-4B33-9AAD-56CADE341CD7}" type="datetime1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8619E-F71D-421F-8A21-C46B2C2A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0CC5-1775-4B73-98DA-58FD7B5BF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5F97-EC63-4125-A2B7-DAEA0E00F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26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182F-1BC9-4E49-BFEB-F20EE0E6F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69A194-D827-4EFD-9AC3-BD0FE70CA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CA16C-F2DF-44E8-9879-ABB5FD2D7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D168-8958-481A-8B1C-176D3AD7C985}" type="datetime1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A097D-08D7-4980-999F-D66892FA7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AF6C6-B584-4050-89D9-DDE6A6F4D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5F97-EC63-4125-A2B7-DAEA0E00F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12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B0597A-CD8F-426D-A428-5D507DA2E5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10907D-8062-4FF6-A97A-5AD4856D2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3EB0B-CF8C-41AB-8E06-E44F60D5D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4B56-2EC5-4BAB-8E3A-293692F4E6F5}" type="datetime1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53AE8-B819-414D-AF2A-E7EF5E885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E9BE0-F4F5-42A0-AAA0-ED157F5F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5F97-EC63-4125-A2B7-DAEA0E00F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29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11AD0-2A88-4A58-A9C5-6916F40D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D3CB9-272D-4A02-939A-95D965F80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6D5EC-784A-4149-8892-A45CDD1B9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7CBB-8AA6-4008-B6E1-6B17533EC2EA}" type="datetime1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02216-AFC6-493E-B49A-E1C3F0F58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35730-39E7-4C22-B9FC-04CBF455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5F97-EC63-4125-A2B7-DAEA0E00F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6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1E74-1FA1-47C0-AA92-4BB9CB39B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76BCA-BB19-4921-8AE5-761A43EC6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D411E-6F64-4B91-BF3E-0DD85D56B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4AD2A-6A31-4510-95EB-2C508555A44D}" type="datetime1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3D600-6CD0-4B1D-8D64-04AF5736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FA880-C709-40D5-A41B-B252E3E18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5F97-EC63-4125-A2B7-DAEA0E00F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2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5E838-774A-4932-979B-FC0F1ED2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65A6D-5C2C-4CBF-805D-300F2676F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B5378-236B-4A2C-85D3-B99928CD5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5E2F5-0F90-4297-B1AB-F1128DC65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93935-4C42-49F9-9787-A8AD89544FE0}" type="datetime1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6B1C2-87C8-4110-A86F-DB47D937E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227C88-66F3-4853-AD23-2C77BCE7F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5F97-EC63-4125-A2B7-DAEA0E00F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50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244F-B6FF-401E-B800-F9FEFD7EC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D259D-1153-4110-871A-F391724F4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BB53B-423B-49FA-82AA-3485DDC51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103B54-CC41-46BF-B412-A83BEF3763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5C45E-892B-4B96-85F2-87338817A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FCC0C8-4FFF-4C40-9752-47039EAA6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0A84D-D8C9-4273-85FF-EE33EC1B8C2F}" type="datetime1">
              <a:rPr lang="en-US" smtClean="0"/>
              <a:t>3/3/2021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7FEB5F-5D86-40C1-9F49-3F6BB6F39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2BED4E-7F91-467B-B3CB-6CF91182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5F97-EC63-4125-A2B7-DAEA0E00F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04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1BB13-5D64-4CD7-B0EA-F87F61F9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9DE8CA-6D0B-4EBA-A83D-F3B158CD9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82285-C414-4E2E-ADF7-643DA516FF07}" type="datetime1">
              <a:rPr lang="en-US" smtClean="0"/>
              <a:t>3/3/2021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EF63F-EF7A-460E-BF93-905347963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4814E1-EB5B-4336-9553-DFD5E89B7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5F97-EC63-4125-A2B7-DAEA0E00F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56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5FA2FB-3985-4DB3-9833-DBEE3B950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297C-3D02-43A6-9BDE-7019A672529A}" type="datetime1">
              <a:rPr lang="en-US" smtClean="0"/>
              <a:t>3/3/2021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53A841-8B97-4451-B6FB-6F2B26614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84847-F4DB-49BB-B129-A3B6D75E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5F97-EC63-4125-A2B7-DAEA0E00F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31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F188-86BB-4F77-8CF3-F41745406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3220-1B8C-40FC-B120-E69F4C376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DF250-92DD-4E16-A3C5-0D91D49ED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ACFCB-7109-45AD-B020-93C0C942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1852-4CD0-4CE4-8112-0135FB188CB2}" type="datetime1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70E42-E9A6-4F22-90E9-2E02C73D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6806C-9A6C-474C-A851-F3A251AD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5F97-EC63-4125-A2B7-DAEA0E00F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28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8471-65B4-4AE7-A872-4AC2DB558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1FF323-D3E1-402C-8034-06504A12C5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A457C-7327-40C5-9532-2393D6F92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14654-E93F-45E1-99C4-C11E2EA0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C9C3-CF2A-4EC6-B28B-E0682345AECE}" type="datetime1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F9ABD-ECC4-4395-9127-6ED7A9AC7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8ABF4-8AD3-4418-9BE4-9E5D88D0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5F97-EC63-4125-A2B7-DAEA0E00F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7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89DAE9-2AD4-410F-8E15-4B30CCC2E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0FEA7-9095-4A4F-B750-689B13BEB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C381B-35CE-46DA-B8ED-C16E7039E0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E860C-5414-4218-8537-0DE1B880F4B9}" type="datetime1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E3F3A-B695-40CE-84C6-CE454CE41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C7FB8-0A12-449A-B75B-FB985F89A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45F97-EC63-4125-A2B7-DAEA0E00F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08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6.0156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github.com/greydanus/hamiltonian-n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R_m4kanPy6Q&amp;ab_channel=ComputerGraphicsatTUWien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3" Type="http://schemas.openxmlformats.org/officeDocument/2006/relationships/image" Target="../media/image15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R_m4kanPy6Q&amp;ab_channel=ComputerGraphicsatTUWien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16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0E6409F-7A9D-44B9-9C0D-0782389D7B21}"/>
              </a:ext>
            </a:extLst>
          </p:cNvPr>
          <p:cNvSpPr/>
          <p:nvPr/>
        </p:nvSpPr>
        <p:spPr>
          <a:xfrm>
            <a:off x="0" y="5704121"/>
            <a:ext cx="12192000" cy="11538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1E1506-A756-4297-A96D-9EBAE308A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094" y="-252509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Advanced Machine Learning 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04B23-B566-454D-AD09-CD1F9526B0AB}"/>
              </a:ext>
            </a:extLst>
          </p:cNvPr>
          <p:cNvSpPr txBox="1"/>
          <p:nvPr/>
        </p:nvSpPr>
        <p:spPr>
          <a:xfrm>
            <a:off x="3207733" y="5773228"/>
            <a:ext cx="5776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Máté Szűcs</a:t>
            </a:r>
          </a:p>
          <a:p>
            <a:pPr algn="ctr"/>
            <a:r>
              <a:rPr lang="en-US" sz="2800" i="1" dirty="0"/>
              <a:t>2</a:t>
            </a:r>
            <a:r>
              <a:rPr lang="en-US" sz="2800" i="1" baseline="30000" dirty="0"/>
              <a:t>nd</a:t>
            </a:r>
            <a:r>
              <a:rPr lang="en-US" sz="2800" i="1" dirty="0"/>
              <a:t> year Physics BSc Student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BCFC43-D1B4-4B81-B8B1-45C94D7ED9D5}"/>
              </a:ext>
            </a:extLst>
          </p:cNvPr>
          <p:cNvSpPr txBox="1"/>
          <p:nvPr/>
        </p:nvSpPr>
        <p:spPr>
          <a:xfrm>
            <a:off x="4619677" y="4917462"/>
            <a:ext cx="3200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Paper Summary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75AA2DE5-CE48-414F-BC0B-4324D7FEF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56" y="2751057"/>
            <a:ext cx="2026077" cy="20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04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97E1D8-C7CC-46B1-B24D-31C59AE613E9}"/>
              </a:ext>
            </a:extLst>
          </p:cNvPr>
          <p:cNvSpPr/>
          <p:nvPr/>
        </p:nvSpPr>
        <p:spPr>
          <a:xfrm>
            <a:off x="0" y="1"/>
            <a:ext cx="12192000" cy="7729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66B7E-3B79-40D4-B2E6-BF0B6DAE23DA}"/>
              </a:ext>
            </a:extLst>
          </p:cNvPr>
          <p:cNvSpPr txBox="1"/>
          <p:nvPr/>
        </p:nvSpPr>
        <p:spPr>
          <a:xfrm>
            <a:off x="0" y="0"/>
            <a:ext cx="7673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Learning a Hamiltonian from data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CAE6BDE2-36E7-4602-A0EA-3E4A3C6C3A7D}"/>
              </a:ext>
            </a:extLst>
          </p:cNvPr>
          <p:cNvSpPr txBox="1">
            <a:spLocks/>
          </p:cNvSpPr>
          <p:nvPr/>
        </p:nvSpPr>
        <p:spPr>
          <a:xfrm>
            <a:off x="9355318" y="2021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845F97-EC63-4125-A2B7-DAEA0E00F783}" type="slidenum">
              <a:rPr lang="en-US" sz="4400" smtClean="0">
                <a:solidFill>
                  <a:schemeClr val="tx1"/>
                </a:solidFill>
                <a:latin typeface="+mj-lt"/>
              </a:rPr>
              <a:pPr/>
              <a:t>10</a:t>
            </a:fld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099D3C-D728-44E8-8214-9AE3E46EA8F3}"/>
              </a:ext>
            </a:extLst>
          </p:cNvPr>
          <p:cNvSpPr txBox="1"/>
          <p:nvPr/>
        </p:nvSpPr>
        <p:spPr>
          <a:xfrm>
            <a:off x="-5498" y="849049"/>
            <a:ext cx="12104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Task 3: </a:t>
            </a:r>
            <a:r>
              <a:rPr lang="en-US" sz="2400" dirty="0"/>
              <a:t>Real Pendulum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CE45F50-6FFF-4529-8930-48A7A62AB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6"/>
          <a:stretch/>
        </p:blipFill>
        <p:spPr bwMode="auto">
          <a:xfrm>
            <a:off x="1302179" y="1627277"/>
            <a:ext cx="958764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552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97E1D8-C7CC-46B1-B24D-31C59AE613E9}"/>
              </a:ext>
            </a:extLst>
          </p:cNvPr>
          <p:cNvSpPr/>
          <p:nvPr/>
        </p:nvSpPr>
        <p:spPr>
          <a:xfrm>
            <a:off x="0" y="1"/>
            <a:ext cx="12192000" cy="7729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66B7E-3B79-40D4-B2E6-BF0B6DAE23DA}"/>
              </a:ext>
            </a:extLst>
          </p:cNvPr>
          <p:cNvSpPr txBox="1"/>
          <p:nvPr/>
        </p:nvSpPr>
        <p:spPr>
          <a:xfrm>
            <a:off x="0" y="0"/>
            <a:ext cx="7673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Two-body problem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CAE6BDE2-36E7-4602-A0EA-3E4A3C6C3A7D}"/>
              </a:ext>
            </a:extLst>
          </p:cNvPr>
          <p:cNvSpPr txBox="1">
            <a:spLocks/>
          </p:cNvSpPr>
          <p:nvPr/>
        </p:nvSpPr>
        <p:spPr>
          <a:xfrm>
            <a:off x="9355318" y="2021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845F97-EC63-4125-A2B7-DAEA0E00F783}" type="slidenum">
              <a:rPr lang="en-US" sz="4400" smtClean="0">
                <a:solidFill>
                  <a:schemeClr val="tx1"/>
                </a:solidFill>
                <a:latin typeface="+mj-lt"/>
              </a:rPr>
              <a:pPr/>
              <a:t>11</a:t>
            </a:fld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CF1402-6A02-4C88-912F-F82CBF4989EE}"/>
                  </a:ext>
                </a:extLst>
              </p:cNvPr>
              <p:cNvSpPr txBox="1"/>
              <p:nvPr/>
            </p:nvSpPr>
            <p:spPr>
              <a:xfrm>
                <a:off x="0" y="961534"/>
                <a:ext cx="1209851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1000 near-circular, two-body trajectories generated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Center of mass zero, total momentum zero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Radius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in  the range [0.5, 1.5]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Initial velocities gave perfectly circular orbits for numerical stability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Added Gaussian noise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80/2 train/test split over trajectories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CF1402-6A02-4C88-912F-F82CBF498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61534"/>
                <a:ext cx="12098518" cy="2677656"/>
              </a:xfrm>
              <a:prstGeom prst="rect">
                <a:avLst/>
              </a:prstGeom>
              <a:blipFill>
                <a:blip r:embed="rId3"/>
                <a:stretch>
                  <a:fillRect l="-655" t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>
            <a:extLst>
              <a:ext uri="{FF2B5EF4-FFF2-40B4-BE49-F238E27FC236}">
                <a16:creationId xmlns:a16="http://schemas.microsoft.com/office/drawing/2014/main" id="{53FF355E-88DC-4A5B-952C-5A8C420A5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947" y="3037590"/>
            <a:ext cx="5630944" cy="37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3AD3ED-1C6A-4259-BB63-477F36356E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09" y="3827725"/>
            <a:ext cx="4856662" cy="176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73063C-AF24-4F21-87FC-16E0A499123E}"/>
              </a:ext>
            </a:extLst>
          </p:cNvPr>
          <p:cNvCxnSpPr/>
          <p:nvPr/>
        </p:nvCxnSpPr>
        <p:spPr>
          <a:xfrm flipH="1" flipV="1">
            <a:off x="5222449" y="5109328"/>
            <a:ext cx="970961" cy="5750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719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97E1D8-C7CC-46B1-B24D-31C59AE613E9}"/>
              </a:ext>
            </a:extLst>
          </p:cNvPr>
          <p:cNvSpPr/>
          <p:nvPr/>
        </p:nvSpPr>
        <p:spPr>
          <a:xfrm>
            <a:off x="0" y="1"/>
            <a:ext cx="12192000" cy="7729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66B7E-3B79-40D4-B2E6-BF0B6DAE23DA}"/>
              </a:ext>
            </a:extLst>
          </p:cNvPr>
          <p:cNvSpPr txBox="1"/>
          <p:nvPr/>
        </p:nvSpPr>
        <p:spPr>
          <a:xfrm>
            <a:off x="0" y="0"/>
            <a:ext cx="85029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Learning a Hamiltonian from Pixels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CAE6BDE2-36E7-4602-A0EA-3E4A3C6C3A7D}"/>
              </a:ext>
            </a:extLst>
          </p:cNvPr>
          <p:cNvSpPr txBox="1">
            <a:spLocks/>
          </p:cNvSpPr>
          <p:nvPr/>
        </p:nvSpPr>
        <p:spPr>
          <a:xfrm>
            <a:off x="9355318" y="2021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845F97-EC63-4125-A2B7-DAEA0E00F783}" type="slidenum">
              <a:rPr lang="en-US" sz="4400" smtClean="0">
                <a:solidFill>
                  <a:schemeClr val="tx1"/>
                </a:solidFill>
                <a:latin typeface="+mj-lt"/>
              </a:rPr>
              <a:pPr/>
              <a:t>12</a:t>
            </a:fld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CF1402-6A02-4C88-912F-F82CBF4989EE}"/>
                  </a:ext>
                </a:extLst>
              </p:cNvPr>
              <p:cNvSpPr txBox="1"/>
              <p:nvPr/>
            </p:nvSpPr>
            <p:spPr>
              <a:xfrm>
                <a:off x="0" y="961534"/>
                <a:ext cx="12098518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OpenAI Gym’s Pendulum-v0 environment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200 trajectories, 100 frames for each trajectory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400x400x3 -&gt; 28x28x1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Concatenated each frame with it’s previous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Gets fed to an autoencoder (4-4 layers, 200 units each, res.)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Encode the pixels to vector of size two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Feed this vector to HNN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Decode the output vector to get the next frame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Loss function</a:t>
                </a:r>
                <a:r>
                  <a:rPr lang="en-US" sz="2400" dirty="0"/>
                  <a:t>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HNN loss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Autoencoder loss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Auxiliary loss term on latent space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CF1402-6A02-4C88-912F-F82CBF498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61534"/>
                <a:ext cx="12098518" cy="5632311"/>
              </a:xfrm>
              <a:prstGeom prst="rect">
                <a:avLst/>
              </a:prstGeom>
              <a:blipFill>
                <a:blip r:embed="rId3"/>
                <a:stretch>
                  <a:fillRect l="-806" t="-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>
            <a:extLst>
              <a:ext uri="{FF2B5EF4-FFF2-40B4-BE49-F238E27FC236}">
                <a16:creationId xmlns:a16="http://schemas.microsoft.com/office/drawing/2014/main" id="{5440A103-BA87-4F25-8909-12C5B06A8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" t="8572" r="82889" b="57553"/>
          <a:stretch/>
        </p:blipFill>
        <p:spPr bwMode="auto">
          <a:xfrm>
            <a:off x="9713536" y="961534"/>
            <a:ext cx="2026763" cy="336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9CEB0C-4896-42C0-8294-9EFE9CFA2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63" y="6240495"/>
            <a:ext cx="35147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26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97E1D8-C7CC-46B1-B24D-31C59AE613E9}"/>
              </a:ext>
            </a:extLst>
          </p:cNvPr>
          <p:cNvSpPr/>
          <p:nvPr/>
        </p:nvSpPr>
        <p:spPr>
          <a:xfrm>
            <a:off x="0" y="1"/>
            <a:ext cx="12192000" cy="7729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66B7E-3B79-40D4-B2E6-BF0B6DAE23DA}"/>
              </a:ext>
            </a:extLst>
          </p:cNvPr>
          <p:cNvSpPr txBox="1"/>
          <p:nvPr/>
        </p:nvSpPr>
        <p:spPr>
          <a:xfrm>
            <a:off x="0" y="0"/>
            <a:ext cx="85029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Learning a Hamiltonian from Pixels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CAE6BDE2-36E7-4602-A0EA-3E4A3C6C3A7D}"/>
              </a:ext>
            </a:extLst>
          </p:cNvPr>
          <p:cNvSpPr txBox="1">
            <a:spLocks/>
          </p:cNvSpPr>
          <p:nvPr/>
        </p:nvSpPr>
        <p:spPr>
          <a:xfrm>
            <a:off x="9355318" y="2021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845F97-EC63-4125-A2B7-DAEA0E00F783}" type="slidenum">
              <a:rPr lang="en-US" sz="4400" smtClean="0">
                <a:solidFill>
                  <a:schemeClr val="tx1"/>
                </a:solidFill>
                <a:latin typeface="+mj-lt"/>
              </a:rPr>
              <a:pPr/>
              <a:t>13</a:t>
            </a:fld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677D2-307A-4CAE-BD4F-EFE523CD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86" y="1285914"/>
            <a:ext cx="10137227" cy="485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39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97E1D8-C7CC-46B1-B24D-31C59AE613E9}"/>
              </a:ext>
            </a:extLst>
          </p:cNvPr>
          <p:cNvSpPr/>
          <p:nvPr/>
        </p:nvSpPr>
        <p:spPr>
          <a:xfrm>
            <a:off x="0" y="1"/>
            <a:ext cx="12192000" cy="7729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66B7E-3B79-40D4-B2E6-BF0B6DAE23DA}"/>
              </a:ext>
            </a:extLst>
          </p:cNvPr>
          <p:cNvSpPr txBox="1"/>
          <p:nvPr/>
        </p:nvSpPr>
        <p:spPr>
          <a:xfrm>
            <a:off x="0" y="0"/>
            <a:ext cx="85029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Learning a Hamiltonian from Pixels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CAE6BDE2-36E7-4602-A0EA-3E4A3C6C3A7D}"/>
              </a:ext>
            </a:extLst>
          </p:cNvPr>
          <p:cNvSpPr txBox="1">
            <a:spLocks/>
          </p:cNvSpPr>
          <p:nvPr/>
        </p:nvSpPr>
        <p:spPr>
          <a:xfrm>
            <a:off x="9355318" y="2021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845F97-EC63-4125-A2B7-DAEA0E00F783}" type="slidenum">
              <a:rPr lang="en-US" sz="4400" smtClean="0">
                <a:solidFill>
                  <a:schemeClr val="tx1"/>
                </a:solidFill>
                <a:latin typeface="+mj-lt"/>
              </a:rPr>
              <a:pPr/>
              <a:t>14</a:t>
            </a:fld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7BEC16C-B917-421C-B659-C9B8E7B4C5A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002" y="2469823"/>
            <a:ext cx="5547995" cy="231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138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97E1D8-C7CC-46B1-B24D-31C59AE613E9}"/>
              </a:ext>
            </a:extLst>
          </p:cNvPr>
          <p:cNvSpPr/>
          <p:nvPr/>
        </p:nvSpPr>
        <p:spPr>
          <a:xfrm>
            <a:off x="0" y="1"/>
            <a:ext cx="12192000" cy="7729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66B7E-3B79-40D4-B2E6-BF0B6DAE23DA}"/>
              </a:ext>
            </a:extLst>
          </p:cNvPr>
          <p:cNvSpPr txBox="1"/>
          <p:nvPr/>
        </p:nvSpPr>
        <p:spPr>
          <a:xfrm>
            <a:off x="0" y="0"/>
            <a:ext cx="7673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0B476C-5C1D-4FB8-B6B7-93559FF55682}"/>
              </a:ext>
            </a:extLst>
          </p:cNvPr>
          <p:cNvSpPr txBox="1"/>
          <p:nvPr/>
        </p:nvSpPr>
        <p:spPr>
          <a:xfrm>
            <a:off x="0" y="848413"/>
            <a:ext cx="1196261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Greydanus</a:t>
            </a:r>
            <a:r>
              <a:rPr lang="en-US" sz="2400" b="1" dirty="0"/>
              <a:t> et al. – Hamiltonian Neural Networks</a:t>
            </a:r>
          </a:p>
          <a:p>
            <a:r>
              <a:rPr lang="en-US" sz="2400" dirty="0"/>
              <a:t>(</a:t>
            </a:r>
            <a:r>
              <a:rPr lang="en-US" sz="2400" dirty="0">
                <a:hlinkClick r:id="rId3"/>
              </a:rPr>
              <a:t>Paper link</a:t>
            </a:r>
            <a:r>
              <a:rPr lang="en-US" sz="2400" dirty="0"/>
              <a:t>)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Inspiration from Hamiltonian mechanics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Training models that learn and respect conservation laws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Evaluating them on problems where conservation of energy is important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Trains faster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Generalizes better, than regular neural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Code available at: </a:t>
            </a:r>
            <a:r>
              <a:rPr lang="en-US" sz="2400" dirty="0">
                <a:hlinkClick r:id="rId4" action="ppaction://hlinkfile"/>
              </a:rPr>
              <a:t>github.com/</a:t>
            </a:r>
            <a:r>
              <a:rPr lang="en-US" sz="2400" dirty="0" err="1">
                <a:hlinkClick r:id="rId4" action="ppaction://hlinkfile"/>
              </a:rPr>
              <a:t>greydanus</a:t>
            </a:r>
            <a:r>
              <a:rPr lang="en-US" sz="2400" dirty="0">
                <a:hlinkClick r:id="rId4" action="ppaction://hlinkfile"/>
              </a:rPr>
              <a:t>/</a:t>
            </a:r>
            <a:r>
              <a:rPr lang="en-US" sz="2400" dirty="0" err="1">
                <a:hlinkClick r:id="rId4" action="ppaction://hlinkfile"/>
              </a:rPr>
              <a:t>hamiltonian-nn</a:t>
            </a:r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EEFDF-DFFF-4AA9-B94C-B31EA72D9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5318" y="202157"/>
            <a:ext cx="2743200" cy="365125"/>
          </a:xfrm>
        </p:spPr>
        <p:txBody>
          <a:bodyPr/>
          <a:lstStyle/>
          <a:p>
            <a:fld id="{C2845F97-EC63-4125-A2B7-DAEA0E00F783}" type="slidenum">
              <a:rPr lang="en-US" sz="4400" smtClean="0">
                <a:solidFill>
                  <a:schemeClr val="tx1"/>
                </a:solidFill>
                <a:latin typeface="+mj-lt"/>
              </a:rPr>
              <a:t>2</a:t>
            </a:fld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4746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97E1D8-C7CC-46B1-B24D-31C59AE613E9}"/>
              </a:ext>
            </a:extLst>
          </p:cNvPr>
          <p:cNvSpPr/>
          <p:nvPr/>
        </p:nvSpPr>
        <p:spPr>
          <a:xfrm>
            <a:off x="0" y="1"/>
            <a:ext cx="12192000" cy="7729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66B7E-3B79-40D4-B2E6-BF0B6DAE23DA}"/>
              </a:ext>
            </a:extLst>
          </p:cNvPr>
          <p:cNvSpPr txBox="1"/>
          <p:nvPr/>
        </p:nvSpPr>
        <p:spPr>
          <a:xfrm>
            <a:off x="0" y="0"/>
            <a:ext cx="7673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Hamiltonian mechanics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CF8939-BAF1-4C45-B9DF-64B8D934D1F5}"/>
                  </a:ext>
                </a:extLst>
              </p:cNvPr>
              <p:cNvSpPr txBox="1"/>
              <p:nvPr/>
            </p:nvSpPr>
            <p:spPr>
              <a:xfrm>
                <a:off x="0" y="848413"/>
                <a:ext cx="12192000" cy="6301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Set of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sz="2400" b="0" dirty="0"/>
                  <a:t> describe the system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generalized coordinates 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their momentum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Define a scalar function called </a:t>
                </a:r>
                <a:r>
                  <a:rPr lang="en-US" sz="2400" i="1" dirty="0"/>
                  <a:t>Hamiltonian: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/>
                  <a:t> (canonic energy)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Hamilton equations:</a:t>
                </a:r>
              </a:p>
              <a:p>
                <a:r>
                  <a:rPr lang="en-US" sz="2400" i="1" dirty="0"/>
                  <a:t>		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den>
                    </m:f>
                  </m:oMath>
                </a14:m>
                <a:r>
                  <a:rPr lang="en-US" sz="2400" i="1" dirty="0"/>
                  <a:t> 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den>
                    </m:f>
                  </m:oMath>
                </a14:m>
                <a:r>
                  <a:rPr lang="en-US" sz="2400" i="1" dirty="0"/>
                  <a:t>                                                     (1)</a:t>
                </a:r>
              </a:p>
              <a:p>
                <a:endParaRPr lang="en-US" sz="2400" i="1" dirty="0"/>
              </a:p>
              <a:p>
                <a:r>
                  <a:rPr lang="en-US" sz="2400" b="1" dirty="0"/>
                  <a:t>							      </a:t>
                </a:r>
                <a:r>
                  <a:rPr lang="en-US" sz="2400" dirty="0"/>
                  <a:t>describe the time evolution of the system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System in initial state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to get the system in final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𝒒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i="1" dirty="0"/>
                  <a:t>	</a:t>
                </a:r>
                <a:r>
                  <a:rPr lang="en-US" sz="2400" i="1" dirty="0" err="1"/>
                  <a:t>Symplectic</a:t>
                </a:r>
                <a:r>
                  <a:rPr lang="en-US" sz="2400" i="1" dirty="0"/>
                  <a:t> Gradient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Moving perpendicular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i="1" dirty="0"/>
                  <a:t>’s gradient, preserves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Keeps in mind that time is continuous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CF8939-BAF1-4C45-B9DF-64B8D934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48413"/>
                <a:ext cx="12192000" cy="6301533"/>
              </a:xfrm>
              <a:prstGeom prst="rect">
                <a:avLst/>
              </a:prstGeom>
              <a:blipFill>
                <a:blip r:embed="rId3"/>
                <a:stretch>
                  <a:fillRect l="-750" t="-774" r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5F7C6-C96D-4F90-A0CB-DAECBD8ACD2F}"/>
              </a:ext>
            </a:extLst>
          </p:cNvPr>
          <p:cNvSpPr txBox="1">
            <a:spLocks/>
          </p:cNvSpPr>
          <p:nvPr/>
        </p:nvSpPr>
        <p:spPr>
          <a:xfrm>
            <a:off x="9355318" y="2021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845F97-EC63-4125-A2B7-DAEA0E00F783}" type="slidenum">
              <a:rPr lang="en-US" sz="4400" smtClean="0">
                <a:solidFill>
                  <a:schemeClr val="tx1"/>
                </a:solidFill>
                <a:latin typeface="+mj-lt"/>
              </a:rPr>
              <a:pPr/>
              <a:t>3</a:t>
            </a:fld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357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97E1D8-C7CC-46B1-B24D-31C59AE613E9}"/>
              </a:ext>
            </a:extLst>
          </p:cNvPr>
          <p:cNvSpPr/>
          <p:nvPr/>
        </p:nvSpPr>
        <p:spPr>
          <a:xfrm>
            <a:off x="0" y="1"/>
            <a:ext cx="12192000" cy="7729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66B7E-3B79-40D4-B2E6-BF0B6DAE23DA}"/>
              </a:ext>
            </a:extLst>
          </p:cNvPr>
          <p:cNvSpPr txBox="1"/>
          <p:nvPr/>
        </p:nvSpPr>
        <p:spPr>
          <a:xfrm>
            <a:off x="0" y="0"/>
            <a:ext cx="7673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Automatic Differentiation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CF8939-BAF1-4C45-B9DF-64B8D934D1F5}"/>
                  </a:ext>
                </a:extLst>
              </p:cNvPr>
              <p:cNvSpPr txBox="1"/>
              <p:nvPr/>
            </p:nvSpPr>
            <p:spPr>
              <a:xfrm>
                <a:off x="0" y="848413"/>
                <a:ext cx="12192000" cy="2282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0" i="1" dirty="0"/>
                  <a:t>Numerical differentiation</a:t>
                </a:r>
                <a:r>
                  <a:rPr lang="en-US" sz="2400" b="0" dirty="0"/>
                  <a:t>: uses definition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                    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</m:oMath>
                </a14:m>
                <a:endParaRPr lang="en-US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Symbolic differentiation</a:t>
                </a:r>
                <a:r>
                  <a:rPr lang="en-US" sz="2400" dirty="0"/>
                  <a:t>:</a:t>
                </a:r>
                <a:r>
                  <a:rPr lang="en-US" sz="2400" b="0" dirty="0"/>
                  <a:t> uses differentiation rules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Automatic differentiation</a:t>
                </a:r>
                <a:r>
                  <a:rPr lang="en-US" sz="2400" dirty="0"/>
                  <a:t>:</a:t>
                </a:r>
                <a:endParaRPr lang="en-US" sz="2400" b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CF8939-BAF1-4C45-B9DF-64B8D934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48413"/>
                <a:ext cx="12192000" cy="2282676"/>
              </a:xfrm>
              <a:prstGeom prst="rect">
                <a:avLst/>
              </a:prstGeom>
              <a:blipFill>
                <a:blip r:embed="rId3"/>
                <a:stretch>
                  <a:fillRect l="-650" b="-5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C11CF2-C53C-4757-A42B-E9B341520050}"/>
                  </a:ext>
                </a:extLst>
              </p:cNvPr>
              <p:cNvSpPr txBox="1"/>
              <p:nvPr/>
            </p:nvSpPr>
            <p:spPr>
              <a:xfrm>
                <a:off x="405353" y="3206503"/>
                <a:ext cx="2657651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C11CF2-C53C-4757-A42B-E9B341520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53" y="3206503"/>
                <a:ext cx="2657651" cy="1384995"/>
              </a:xfrm>
              <a:prstGeom prst="rect">
                <a:avLst/>
              </a:prstGeom>
              <a:blipFill>
                <a:blip r:embed="rId4"/>
                <a:stretch>
                  <a:fillRect l="-4128" b="-6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3D696B-08CD-4620-B851-71A18D306821}"/>
                  </a:ext>
                </a:extLst>
              </p:cNvPr>
              <p:cNvSpPr txBox="1"/>
              <p:nvPr/>
            </p:nvSpPr>
            <p:spPr>
              <a:xfrm>
                <a:off x="405353" y="4933179"/>
                <a:ext cx="1284904" cy="1377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3D696B-08CD-4620-B851-71A18D306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53" y="4933179"/>
                <a:ext cx="1284904" cy="1377428"/>
              </a:xfrm>
              <a:prstGeom prst="rect">
                <a:avLst/>
              </a:prstGeom>
              <a:blipFill>
                <a:blip r:embed="rId5"/>
                <a:stretch>
                  <a:fillRect l="-8531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F8B534B-972D-4F45-802A-01B1B665C7C6}"/>
              </a:ext>
            </a:extLst>
          </p:cNvPr>
          <p:cNvSpPr txBox="1"/>
          <p:nvPr/>
        </p:nvSpPr>
        <p:spPr>
          <a:xfrm>
            <a:off x="89002" y="6396335"/>
            <a:ext cx="1429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>
                <a:hlinkClick r:id="rId6"/>
              </a:rPr>
              <a:t>Source</a:t>
            </a:r>
            <a:r>
              <a:rPr lang="en-US" sz="2400" dirty="0"/>
              <a:t>)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67B9813-E92C-4BD4-B95A-4D3BE968B053}"/>
              </a:ext>
            </a:extLst>
          </p:cNvPr>
          <p:cNvGrpSpPr/>
          <p:nvPr/>
        </p:nvGrpSpPr>
        <p:grpSpPr>
          <a:xfrm>
            <a:off x="7615278" y="3726912"/>
            <a:ext cx="4171369" cy="2855559"/>
            <a:chOff x="5875563" y="3685880"/>
            <a:chExt cx="4171369" cy="285555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22F3724-78D5-4159-B916-BF4401611BC6}"/>
                </a:ext>
              </a:extLst>
            </p:cNvPr>
            <p:cNvSpPr/>
            <p:nvPr/>
          </p:nvSpPr>
          <p:spPr>
            <a:xfrm>
              <a:off x="6821864" y="4970334"/>
              <a:ext cx="490193" cy="49019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28F90CD-F31B-45BE-99C3-A56606675C00}"/>
                </a:ext>
              </a:extLst>
            </p:cNvPr>
            <p:cNvSpPr/>
            <p:nvPr/>
          </p:nvSpPr>
          <p:spPr>
            <a:xfrm>
              <a:off x="8850198" y="4970335"/>
              <a:ext cx="490193" cy="49019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33FAA8E-E451-42FF-A8A2-C9B421A3A786}"/>
                </a:ext>
              </a:extLst>
            </p:cNvPr>
            <p:cNvSpPr/>
            <p:nvPr/>
          </p:nvSpPr>
          <p:spPr>
            <a:xfrm>
              <a:off x="7849385" y="4101305"/>
              <a:ext cx="490193" cy="49019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FEBA30-62DC-4D98-BB80-BD0AC852B2A4}"/>
                </a:ext>
              </a:extLst>
            </p:cNvPr>
            <p:cNvCxnSpPr>
              <a:stCxn id="7" idx="7"/>
              <a:endCxn id="11" idx="3"/>
            </p:cNvCxnSpPr>
            <p:nvPr/>
          </p:nvCxnSpPr>
          <p:spPr>
            <a:xfrm flipV="1">
              <a:off x="7240270" y="4519711"/>
              <a:ext cx="680902" cy="52241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9FB600-9DFA-4E0A-8554-5ADDD5F60599}"/>
                </a:ext>
              </a:extLst>
            </p:cNvPr>
            <p:cNvCxnSpPr>
              <a:stCxn id="10" idx="1"/>
              <a:endCxn id="11" idx="5"/>
            </p:cNvCxnSpPr>
            <p:nvPr/>
          </p:nvCxnSpPr>
          <p:spPr>
            <a:xfrm flipH="1" flipV="1">
              <a:off x="8267791" y="4519711"/>
              <a:ext cx="654194" cy="52241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175EC6-DE72-4A87-A675-DFF26A51D1CC}"/>
                </a:ext>
              </a:extLst>
            </p:cNvPr>
            <p:cNvCxnSpPr>
              <a:stCxn id="11" idx="0"/>
            </p:cNvCxnSpPr>
            <p:nvPr/>
          </p:nvCxnSpPr>
          <p:spPr>
            <a:xfrm flipH="1" flipV="1">
              <a:off x="8094481" y="3685880"/>
              <a:ext cx="1" cy="41542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C161807-867D-4B9A-A522-ADB1389C74C2}"/>
                </a:ext>
              </a:extLst>
            </p:cNvPr>
            <p:cNvCxnSpPr>
              <a:stCxn id="7" idx="3"/>
            </p:cNvCxnSpPr>
            <p:nvPr/>
          </p:nvCxnSpPr>
          <p:spPr>
            <a:xfrm flipH="1">
              <a:off x="6504495" y="5388740"/>
              <a:ext cx="389156" cy="62084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2B5052-92DD-42F4-84FD-28180D31196B}"/>
                </a:ext>
              </a:extLst>
            </p:cNvPr>
            <p:cNvCxnSpPr>
              <a:stCxn id="7" idx="5"/>
            </p:cNvCxnSpPr>
            <p:nvPr/>
          </p:nvCxnSpPr>
          <p:spPr>
            <a:xfrm>
              <a:off x="7240270" y="5388740"/>
              <a:ext cx="433149" cy="62084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0077A2F-92D4-43C0-A797-12D5B5E1080B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8431792" y="5388741"/>
              <a:ext cx="490193" cy="62084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72A320A-EC3C-457D-95A7-8B1D97C4D3F2}"/>
                </a:ext>
              </a:extLst>
            </p:cNvPr>
            <p:cNvCxnSpPr>
              <a:stCxn id="10" idx="5"/>
            </p:cNvCxnSpPr>
            <p:nvPr/>
          </p:nvCxnSpPr>
          <p:spPr>
            <a:xfrm>
              <a:off x="9268604" y="5388741"/>
              <a:ext cx="431577" cy="52241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0C6C3F0-0851-420D-8D3F-8E507F78D84B}"/>
                    </a:ext>
                  </a:extLst>
                </p:cNvPr>
                <p:cNvSpPr txBox="1"/>
                <p:nvPr/>
              </p:nvSpPr>
              <p:spPr>
                <a:xfrm>
                  <a:off x="6917880" y="5019408"/>
                  <a:ext cx="29815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0C6C3F0-0851-420D-8D3F-8E507F78D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880" y="5019408"/>
                  <a:ext cx="298159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0408" r="-20408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302C0C4-C8E5-46CB-A4C7-AED6D5321437}"/>
                    </a:ext>
                  </a:extLst>
                </p:cNvPr>
                <p:cNvSpPr txBox="1"/>
                <p:nvPr/>
              </p:nvSpPr>
              <p:spPr>
                <a:xfrm>
                  <a:off x="8016735" y="4161735"/>
                  <a:ext cx="1554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302C0C4-C8E5-46CB-A4C7-AED6D5321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735" y="4161735"/>
                  <a:ext cx="155491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1538"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67A5DA0-3E97-43F3-88F0-00A52BA5BB4E}"/>
                    </a:ext>
                  </a:extLst>
                </p:cNvPr>
                <p:cNvSpPr txBox="1"/>
                <p:nvPr/>
              </p:nvSpPr>
              <p:spPr>
                <a:xfrm>
                  <a:off x="8946214" y="5019408"/>
                  <a:ext cx="29815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67A5DA0-3E97-43F3-88F0-00A52BA5BB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6214" y="5019408"/>
                  <a:ext cx="29815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0408" r="-20408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63E8726-72B4-406B-9CE2-1715AA5B1ADE}"/>
                    </a:ext>
                  </a:extLst>
                </p:cNvPr>
                <p:cNvSpPr txBox="1"/>
                <p:nvPr/>
              </p:nvSpPr>
              <p:spPr>
                <a:xfrm>
                  <a:off x="5875563" y="6079774"/>
                  <a:ext cx="104231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63E8726-72B4-406B-9CE2-1715AA5B1A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5563" y="6079774"/>
                  <a:ext cx="1042317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DB6812F-B90B-4C4D-A330-964DFB36599D}"/>
                    </a:ext>
                  </a:extLst>
                </p:cNvPr>
                <p:cNvSpPr txBox="1"/>
                <p:nvPr/>
              </p:nvSpPr>
              <p:spPr>
                <a:xfrm>
                  <a:off x="7605466" y="6079774"/>
                  <a:ext cx="97802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DB6812F-B90B-4C4D-A330-964DFB365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5466" y="6079774"/>
                  <a:ext cx="978028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E9DE48F-D27E-4E88-BB0D-7374B95EFE98}"/>
                    </a:ext>
                  </a:extLst>
                </p:cNvPr>
                <p:cNvSpPr txBox="1"/>
                <p:nvPr/>
              </p:nvSpPr>
              <p:spPr>
                <a:xfrm>
                  <a:off x="9502537" y="6079773"/>
                  <a:ext cx="54439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E9DE48F-D27E-4E88-BB0D-7374B95EF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2537" y="6079773"/>
                  <a:ext cx="544395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FDE43DD-9132-49EA-8811-7DB3F0B335B5}"/>
                    </a:ext>
                  </a:extLst>
                </p:cNvPr>
                <p:cNvSpPr txBox="1"/>
                <p:nvPr/>
              </p:nvSpPr>
              <p:spPr>
                <a:xfrm>
                  <a:off x="6620833" y="4335359"/>
                  <a:ext cx="100416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FDE43DD-9132-49EA-8811-7DB3F0B33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833" y="4335359"/>
                  <a:ext cx="1004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C1FC583-84DA-43CC-B099-2E763778954A}"/>
                    </a:ext>
                  </a:extLst>
                </p:cNvPr>
                <p:cNvSpPr txBox="1"/>
                <p:nvPr/>
              </p:nvSpPr>
              <p:spPr>
                <a:xfrm>
                  <a:off x="8626919" y="4335359"/>
                  <a:ext cx="107326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C1FC583-84DA-43CC-B099-2E76377895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6919" y="4335359"/>
                  <a:ext cx="1073262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75E8380-9F9B-4E09-8279-9CA8E046298D}"/>
              </a:ext>
            </a:extLst>
          </p:cNvPr>
          <p:cNvCxnSpPr/>
          <p:nvPr/>
        </p:nvCxnSpPr>
        <p:spPr>
          <a:xfrm flipV="1">
            <a:off x="3883843" y="3429000"/>
            <a:ext cx="0" cy="29673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0922B3-78A7-461E-B9CD-404C5DED3918}"/>
                  </a:ext>
                </a:extLst>
              </p:cNvPr>
              <p:cNvSpPr txBox="1"/>
              <p:nvPr/>
            </p:nvSpPr>
            <p:spPr>
              <a:xfrm>
                <a:off x="9073141" y="3240637"/>
                <a:ext cx="148267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sz="2400" dirty="0"/>
                  <a:t>=15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0922B3-78A7-461E-B9CD-404C5DED3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141" y="3240637"/>
                <a:ext cx="1482677" cy="461665"/>
              </a:xfrm>
              <a:prstGeom prst="rect">
                <a:avLst/>
              </a:prstGeom>
              <a:blipFill>
                <a:blip r:embed="rId15"/>
                <a:stretch>
                  <a:fillRect l="-3279" t="-10667" r="-5328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C9F460D-708B-41DE-9373-DA190CEA2840}"/>
              </a:ext>
            </a:extLst>
          </p:cNvPr>
          <p:cNvSpPr txBox="1"/>
          <p:nvPr/>
        </p:nvSpPr>
        <p:spPr>
          <a:xfrm>
            <a:off x="4088839" y="3437335"/>
            <a:ext cx="3526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Forward: evaluating nodes</a:t>
            </a:r>
          </a:p>
        </p:txBody>
      </p:sp>
      <p:sp>
        <p:nvSpPr>
          <p:cNvPr id="49" name="Slide Number Placeholder 6">
            <a:extLst>
              <a:ext uri="{FF2B5EF4-FFF2-40B4-BE49-F238E27FC236}">
                <a16:creationId xmlns:a16="http://schemas.microsoft.com/office/drawing/2014/main" id="{2925725D-F135-4EBE-8905-C5B1ECC0EC2A}"/>
              </a:ext>
            </a:extLst>
          </p:cNvPr>
          <p:cNvSpPr txBox="1">
            <a:spLocks/>
          </p:cNvSpPr>
          <p:nvPr/>
        </p:nvSpPr>
        <p:spPr>
          <a:xfrm>
            <a:off x="9355318" y="2021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845F97-EC63-4125-A2B7-DAEA0E00F783}" type="slidenum">
              <a:rPr lang="en-US" sz="4400" smtClean="0">
                <a:solidFill>
                  <a:schemeClr val="tx1"/>
                </a:solidFill>
                <a:latin typeface="+mj-lt"/>
              </a:rPr>
              <a:pPr/>
              <a:t>4</a:t>
            </a:fld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9081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97E1D8-C7CC-46B1-B24D-31C59AE613E9}"/>
              </a:ext>
            </a:extLst>
          </p:cNvPr>
          <p:cNvSpPr/>
          <p:nvPr/>
        </p:nvSpPr>
        <p:spPr>
          <a:xfrm>
            <a:off x="0" y="1"/>
            <a:ext cx="12192000" cy="7729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66B7E-3B79-40D4-B2E6-BF0B6DAE23DA}"/>
              </a:ext>
            </a:extLst>
          </p:cNvPr>
          <p:cNvSpPr txBox="1"/>
          <p:nvPr/>
        </p:nvSpPr>
        <p:spPr>
          <a:xfrm>
            <a:off x="0" y="0"/>
            <a:ext cx="7673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Automatic Differentiation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CF8939-BAF1-4C45-B9DF-64B8D934D1F5}"/>
                  </a:ext>
                </a:extLst>
              </p:cNvPr>
              <p:cNvSpPr txBox="1"/>
              <p:nvPr/>
            </p:nvSpPr>
            <p:spPr>
              <a:xfrm>
                <a:off x="0" y="848413"/>
                <a:ext cx="12192000" cy="2282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0" i="1" dirty="0"/>
                  <a:t>Numerical differentiation</a:t>
                </a:r>
                <a:r>
                  <a:rPr lang="en-US" sz="2400" b="0" dirty="0"/>
                  <a:t>: uses definition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                    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</m:oMath>
                </a14:m>
                <a:endParaRPr lang="en-US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Symbolic differentiation</a:t>
                </a:r>
                <a:r>
                  <a:rPr lang="en-US" sz="2400" dirty="0"/>
                  <a:t>:</a:t>
                </a:r>
                <a:r>
                  <a:rPr lang="en-US" sz="2400" b="0" dirty="0"/>
                  <a:t> uses differentiation rules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Automatic differentiation</a:t>
                </a:r>
                <a:r>
                  <a:rPr lang="en-US" sz="2400" dirty="0"/>
                  <a:t>:</a:t>
                </a:r>
                <a:endParaRPr lang="en-US" sz="2400" b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CF8939-BAF1-4C45-B9DF-64B8D934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48413"/>
                <a:ext cx="12192000" cy="2282676"/>
              </a:xfrm>
              <a:prstGeom prst="rect">
                <a:avLst/>
              </a:prstGeom>
              <a:blipFill>
                <a:blip r:embed="rId3"/>
                <a:stretch>
                  <a:fillRect l="-65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C11CF2-C53C-4757-A42B-E9B341520050}"/>
                  </a:ext>
                </a:extLst>
              </p:cNvPr>
              <p:cNvSpPr txBox="1"/>
              <p:nvPr/>
            </p:nvSpPr>
            <p:spPr>
              <a:xfrm>
                <a:off x="405353" y="3206503"/>
                <a:ext cx="2657651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C11CF2-C53C-4757-A42B-E9B341520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53" y="3206503"/>
                <a:ext cx="2657651" cy="1384995"/>
              </a:xfrm>
              <a:prstGeom prst="rect">
                <a:avLst/>
              </a:prstGeom>
              <a:blipFill>
                <a:blip r:embed="rId4"/>
                <a:stretch>
                  <a:fillRect l="-4128" b="-6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3D696B-08CD-4620-B851-71A18D306821}"/>
                  </a:ext>
                </a:extLst>
              </p:cNvPr>
              <p:cNvSpPr txBox="1"/>
              <p:nvPr/>
            </p:nvSpPr>
            <p:spPr>
              <a:xfrm>
                <a:off x="405353" y="4933179"/>
                <a:ext cx="2468946" cy="1377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=5∙1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𝑑𝑏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𝑑𝑏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3D696B-08CD-4620-B851-71A18D306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53" y="4933179"/>
                <a:ext cx="2468946" cy="1377428"/>
              </a:xfrm>
              <a:prstGeom prst="rect">
                <a:avLst/>
              </a:prstGeom>
              <a:blipFill>
                <a:blip r:embed="rId5"/>
                <a:stretch>
                  <a:fillRect l="-4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F8B534B-972D-4F45-802A-01B1B665C7C6}"/>
              </a:ext>
            </a:extLst>
          </p:cNvPr>
          <p:cNvSpPr txBox="1"/>
          <p:nvPr/>
        </p:nvSpPr>
        <p:spPr>
          <a:xfrm>
            <a:off x="89002" y="6396335"/>
            <a:ext cx="1429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>
                <a:hlinkClick r:id="rId6"/>
              </a:rPr>
              <a:t>Source</a:t>
            </a:r>
            <a:r>
              <a:rPr lang="en-US" sz="2400" dirty="0"/>
              <a:t>)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67B9813-E92C-4BD4-B95A-4D3BE968B053}"/>
              </a:ext>
            </a:extLst>
          </p:cNvPr>
          <p:cNvGrpSpPr/>
          <p:nvPr/>
        </p:nvGrpSpPr>
        <p:grpSpPr>
          <a:xfrm>
            <a:off x="7615278" y="3726912"/>
            <a:ext cx="4171369" cy="2855559"/>
            <a:chOff x="5875563" y="3685880"/>
            <a:chExt cx="4171369" cy="285555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22F3724-78D5-4159-B916-BF4401611BC6}"/>
                </a:ext>
              </a:extLst>
            </p:cNvPr>
            <p:cNvSpPr/>
            <p:nvPr/>
          </p:nvSpPr>
          <p:spPr>
            <a:xfrm>
              <a:off x="6821864" y="4970334"/>
              <a:ext cx="490193" cy="49019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28F90CD-F31B-45BE-99C3-A56606675C00}"/>
                </a:ext>
              </a:extLst>
            </p:cNvPr>
            <p:cNvSpPr/>
            <p:nvPr/>
          </p:nvSpPr>
          <p:spPr>
            <a:xfrm>
              <a:off x="8850198" y="4970335"/>
              <a:ext cx="490193" cy="49019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33FAA8E-E451-42FF-A8A2-C9B421A3A786}"/>
                </a:ext>
              </a:extLst>
            </p:cNvPr>
            <p:cNvSpPr/>
            <p:nvPr/>
          </p:nvSpPr>
          <p:spPr>
            <a:xfrm>
              <a:off x="7849385" y="4101305"/>
              <a:ext cx="490193" cy="49019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FEBA30-62DC-4D98-BB80-BD0AC852B2A4}"/>
                </a:ext>
              </a:extLst>
            </p:cNvPr>
            <p:cNvCxnSpPr>
              <a:stCxn id="7" idx="7"/>
              <a:endCxn id="11" idx="3"/>
            </p:cNvCxnSpPr>
            <p:nvPr/>
          </p:nvCxnSpPr>
          <p:spPr>
            <a:xfrm flipV="1">
              <a:off x="7240270" y="4519711"/>
              <a:ext cx="680902" cy="52241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9FB600-9DFA-4E0A-8554-5ADDD5F60599}"/>
                </a:ext>
              </a:extLst>
            </p:cNvPr>
            <p:cNvCxnSpPr>
              <a:stCxn id="10" idx="1"/>
              <a:endCxn id="11" idx="5"/>
            </p:cNvCxnSpPr>
            <p:nvPr/>
          </p:nvCxnSpPr>
          <p:spPr>
            <a:xfrm flipH="1" flipV="1">
              <a:off x="8267791" y="4519711"/>
              <a:ext cx="654194" cy="52241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175EC6-DE72-4A87-A675-DFF26A51D1CC}"/>
                </a:ext>
              </a:extLst>
            </p:cNvPr>
            <p:cNvCxnSpPr>
              <a:stCxn id="11" idx="0"/>
            </p:cNvCxnSpPr>
            <p:nvPr/>
          </p:nvCxnSpPr>
          <p:spPr>
            <a:xfrm flipH="1" flipV="1">
              <a:off x="8094481" y="3685880"/>
              <a:ext cx="1" cy="41542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C161807-867D-4B9A-A522-ADB1389C74C2}"/>
                </a:ext>
              </a:extLst>
            </p:cNvPr>
            <p:cNvCxnSpPr>
              <a:stCxn id="7" idx="3"/>
            </p:cNvCxnSpPr>
            <p:nvPr/>
          </p:nvCxnSpPr>
          <p:spPr>
            <a:xfrm flipH="1">
              <a:off x="6504495" y="5388740"/>
              <a:ext cx="389156" cy="62084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2B5052-92DD-42F4-84FD-28180D31196B}"/>
                </a:ext>
              </a:extLst>
            </p:cNvPr>
            <p:cNvCxnSpPr>
              <a:stCxn id="7" idx="5"/>
            </p:cNvCxnSpPr>
            <p:nvPr/>
          </p:nvCxnSpPr>
          <p:spPr>
            <a:xfrm>
              <a:off x="7240270" y="5388740"/>
              <a:ext cx="433149" cy="62084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0077A2F-92D4-43C0-A797-12D5B5E1080B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8431792" y="5388741"/>
              <a:ext cx="490193" cy="62084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72A320A-EC3C-457D-95A7-8B1D97C4D3F2}"/>
                </a:ext>
              </a:extLst>
            </p:cNvPr>
            <p:cNvCxnSpPr>
              <a:stCxn id="10" idx="5"/>
            </p:cNvCxnSpPr>
            <p:nvPr/>
          </p:nvCxnSpPr>
          <p:spPr>
            <a:xfrm>
              <a:off x="9268604" y="5388741"/>
              <a:ext cx="431577" cy="52241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0C6C3F0-0851-420D-8D3F-8E507F78D84B}"/>
                    </a:ext>
                  </a:extLst>
                </p:cNvPr>
                <p:cNvSpPr txBox="1"/>
                <p:nvPr/>
              </p:nvSpPr>
              <p:spPr>
                <a:xfrm>
                  <a:off x="6917880" y="5019408"/>
                  <a:ext cx="29815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0C6C3F0-0851-420D-8D3F-8E507F78D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880" y="5019408"/>
                  <a:ext cx="298159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0408" r="-20408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302C0C4-C8E5-46CB-A4C7-AED6D5321437}"/>
                    </a:ext>
                  </a:extLst>
                </p:cNvPr>
                <p:cNvSpPr txBox="1"/>
                <p:nvPr/>
              </p:nvSpPr>
              <p:spPr>
                <a:xfrm>
                  <a:off x="8016735" y="4161735"/>
                  <a:ext cx="1554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302C0C4-C8E5-46CB-A4C7-AED6D5321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735" y="4161735"/>
                  <a:ext cx="155491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1538"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67A5DA0-3E97-43F3-88F0-00A52BA5BB4E}"/>
                    </a:ext>
                  </a:extLst>
                </p:cNvPr>
                <p:cNvSpPr txBox="1"/>
                <p:nvPr/>
              </p:nvSpPr>
              <p:spPr>
                <a:xfrm>
                  <a:off x="8946214" y="5019408"/>
                  <a:ext cx="29815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67A5DA0-3E97-43F3-88F0-00A52BA5BB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6214" y="5019408"/>
                  <a:ext cx="29815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0408" r="-20408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63E8726-72B4-406B-9CE2-1715AA5B1ADE}"/>
                    </a:ext>
                  </a:extLst>
                </p:cNvPr>
                <p:cNvSpPr txBox="1"/>
                <p:nvPr/>
              </p:nvSpPr>
              <p:spPr>
                <a:xfrm>
                  <a:off x="5875563" y="6079774"/>
                  <a:ext cx="104231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63E8726-72B4-406B-9CE2-1715AA5B1A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5563" y="6079774"/>
                  <a:ext cx="1042317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DB6812F-B90B-4C4D-A330-964DFB36599D}"/>
                    </a:ext>
                  </a:extLst>
                </p:cNvPr>
                <p:cNvSpPr txBox="1"/>
                <p:nvPr/>
              </p:nvSpPr>
              <p:spPr>
                <a:xfrm>
                  <a:off x="7605466" y="6079774"/>
                  <a:ext cx="97802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DB6812F-B90B-4C4D-A330-964DFB365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5466" y="6079774"/>
                  <a:ext cx="978028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E9DE48F-D27E-4E88-BB0D-7374B95EFE98}"/>
                    </a:ext>
                  </a:extLst>
                </p:cNvPr>
                <p:cNvSpPr txBox="1"/>
                <p:nvPr/>
              </p:nvSpPr>
              <p:spPr>
                <a:xfrm>
                  <a:off x="9502537" y="6079773"/>
                  <a:ext cx="54439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E9DE48F-D27E-4E88-BB0D-7374B95EF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2537" y="6079773"/>
                  <a:ext cx="544395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FDE43DD-9132-49EA-8811-7DB3F0B335B5}"/>
                    </a:ext>
                  </a:extLst>
                </p:cNvPr>
                <p:cNvSpPr txBox="1"/>
                <p:nvPr/>
              </p:nvSpPr>
              <p:spPr>
                <a:xfrm>
                  <a:off x="6620833" y="4335359"/>
                  <a:ext cx="100416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FDE43DD-9132-49EA-8811-7DB3F0B33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833" y="4335359"/>
                  <a:ext cx="100416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C1FC583-84DA-43CC-B099-2E763778954A}"/>
                    </a:ext>
                  </a:extLst>
                </p:cNvPr>
                <p:cNvSpPr txBox="1"/>
                <p:nvPr/>
              </p:nvSpPr>
              <p:spPr>
                <a:xfrm>
                  <a:off x="8626919" y="4335359"/>
                  <a:ext cx="107326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C1FC583-84DA-43CC-B099-2E76377895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6919" y="4335359"/>
                  <a:ext cx="1073262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75E8380-9F9B-4E09-8279-9CA8E046298D}"/>
              </a:ext>
            </a:extLst>
          </p:cNvPr>
          <p:cNvCxnSpPr>
            <a:cxnSpLocks/>
          </p:cNvCxnSpPr>
          <p:nvPr/>
        </p:nvCxnSpPr>
        <p:spPr>
          <a:xfrm>
            <a:off x="3883843" y="3429000"/>
            <a:ext cx="0" cy="29673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0922B3-78A7-461E-B9CD-404C5DED3918}"/>
                  </a:ext>
                </a:extLst>
              </p:cNvPr>
              <p:cNvSpPr txBox="1"/>
              <p:nvPr/>
            </p:nvSpPr>
            <p:spPr>
              <a:xfrm>
                <a:off x="9073141" y="3240637"/>
                <a:ext cx="148267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sz="2400" dirty="0"/>
                  <a:t>=15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0922B3-78A7-461E-B9CD-404C5DED3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141" y="3240637"/>
                <a:ext cx="1482677" cy="461665"/>
              </a:xfrm>
              <a:prstGeom prst="rect">
                <a:avLst/>
              </a:prstGeom>
              <a:blipFill>
                <a:blip r:embed="rId15"/>
                <a:stretch>
                  <a:fillRect l="-3279" t="-10667" r="-5328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C9F460D-708B-41DE-9373-DA190CEA2840}"/>
              </a:ext>
            </a:extLst>
          </p:cNvPr>
          <p:cNvSpPr txBox="1"/>
          <p:nvPr/>
        </p:nvSpPr>
        <p:spPr>
          <a:xfrm>
            <a:off x="4088839" y="3437335"/>
            <a:ext cx="41553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Backward: computing gradients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chain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DEFF9AD-94CD-4278-9002-0A72DE4E632A}"/>
                  </a:ext>
                </a:extLst>
              </p:cNvPr>
              <p:cNvSpPr txBox="1"/>
              <p:nvPr/>
            </p:nvSpPr>
            <p:spPr>
              <a:xfrm>
                <a:off x="7564642" y="4282054"/>
                <a:ext cx="937476" cy="618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DEFF9AD-94CD-4278-9002-0A72DE4E6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642" y="4282054"/>
                <a:ext cx="937476" cy="618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EB7967-BDF8-466E-987B-1EE9A939A982}"/>
                  </a:ext>
                </a:extLst>
              </p:cNvPr>
              <p:cNvSpPr txBox="1"/>
              <p:nvPr/>
            </p:nvSpPr>
            <p:spPr>
              <a:xfrm>
                <a:off x="11317909" y="4282054"/>
                <a:ext cx="937476" cy="618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EB7967-BDF8-466E-987B-1EE9A939A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7909" y="4282054"/>
                <a:ext cx="937476" cy="618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72FDC7A-A715-4310-9A53-029807059BD8}"/>
                  </a:ext>
                </a:extLst>
              </p:cNvPr>
              <p:cNvSpPr txBox="1"/>
              <p:nvPr/>
            </p:nvSpPr>
            <p:spPr>
              <a:xfrm>
                <a:off x="10502429" y="3132257"/>
                <a:ext cx="937476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72FDC7A-A715-4310-9A53-029807059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429" y="3132257"/>
                <a:ext cx="937476" cy="66749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7B6C7A-9B04-427F-86B6-5A9B224560BA}"/>
                  </a:ext>
                </a:extLst>
              </p:cNvPr>
              <p:cNvSpPr txBox="1"/>
              <p:nvPr/>
            </p:nvSpPr>
            <p:spPr>
              <a:xfrm>
                <a:off x="9861640" y="5460445"/>
                <a:ext cx="937476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7B6C7A-9B04-427F-86B6-5A9B22456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640" y="5460445"/>
                <a:ext cx="937476" cy="66556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153359-4F0E-43F6-BBE4-170E7CB80E22}"/>
                  </a:ext>
                </a:extLst>
              </p:cNvPr>
              <p:cNvSpPr txBox="1"/>
              <p:nvPr/>
            </p:nvSpPr>
            <p:spPr>
              <a:xfrm>
                <a:off x="8750199" y="5465651"/>
                <a:ext cx="937476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153359-4F0E-43F6-BBE4-170E7CB80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199" y="5465651"/>
                <a:ext cx="937476" cy="66556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ABF5D2-ACA9-4A22-B103-50FCB7D5F858}"/>
                  </a:ext>
                </a:extLst>
              </p:cNvPr>
              <p:cNvSpPr txBox="1"/>
              <p:nvPr/>
            </p:nvSpPr>
            <p:spPr>
              <a:xfrm>
                <a:off x="7678163" y="5397506"/>
                <a:ext cx="937476" cy="618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ABF5D2-ACA9-4A22-B103-50FCB7D5F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163" y="5397506"/>
                <a:ext cx="937476" cy="618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Slide Number Placeholder 6">
            <a:extLst>
              <a:ext uri="{FF2B5EF4-FFF2-40B4-BE49-F238E27FC236}">
                <a16:creationId xmlns:a16="http://schemas.microsoft.com/office/drawing/2014/main" id="{5D41ABA9-B03C-4EBD-B38A-6CB7E330ED9E}"/>
              </a:ext>
            </a:extLst>
          </p:cNvPr>
          <p:cNvSpPr txBox="1">
            <a:spLocks/>
          </p:cNvSpPr>
          <p:nvPr/>
        </p:nvSpPr>
        <p:spPr>
          <a:xfrm>
            <a:off x="9355318" y="2021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845F97-EC63-4125-A2B7-DAEA0E00F783}" type="slidenum">
              <a:rPr lang="en-US" sz="4400" smtClean="0">
                <a:solidFill>
                  <a:schemeClr val="tx1"/>
                </a:solidFill>
                <a:latin typeface="+mj-lt"/>
              </a:rPr>
              <a:pPr/>
              <a:t>5</a:t>
            </a:fld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6286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97E1D8-C7CC-46B1-B24D-31C59AE613E9}"/>
              </a:ext>
            </a:extLst>
          </p:cNvPr>
          <p:cNvSpPr/>
          <p:nvPr/>
        </p:nvSpPr>
        <p:spPr>
          <a:xfrm>
            <a:off x="0" y="1"/>
            <a:ext cx="12192000" cy="7729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66B7E-3B79-40D4-B2E6-BF0B6DAE23DA}"/>
              </a:ext>
            </a:extLst>
          </p:cNvPr>
          <p:cNvSpPr txBox="1"/>
          <p:nvPr/>
        </p:nvSpPr>
        <p:spPr>
          <a:xfrm>
            <a:off x="0" y="0"/>
            <a:ext cx="7673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The model</a:t>
            </a:r>
          </a:p>
        </p:txBody>
      </p:sp>
      <p:pic>
        <p:nvPicPr>
          <p:cNvPr id="8" name="Picture 7" descr="dwEFW">
            <a:extLst>
              <a:ext uri="{FF2B5EF4-FFF2-40B4-BE49-F238E27FC236}">
                <a16:creationId xmlns:a16="http://schemas.microsoft.com/office/drawing/2014/main" id="{8FDC42DE-CC83-437D-B73A-70632BF7BA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056" y="876693"/>
            <a:ext cx="8117887" cy="26677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E65E58-B177-4CE7-A309-2A839B895B50}"/>
                  </a:ext>
                </a:extLst>
              </p:cNvPr>
              <p:cNvSpPr txBox="1"/>
              <p:nvPr/>
            </p:nvSpPr>
            <p:spPr>
              <a:xfrm>
                <a:off x="0" y="3648174"/>
                <a:ext cx="12104016" cy="3044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Baseline NN: Multi-Layer Perceptron takes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sz="2400" dirty="0"/>
                  <a:t> as input, outputs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accent1"/>
                    </a:solidFill>
                  </a:rPr>
                  <a:t>HNN</a:t>
                </a:r>
                <a:r>
                  <a:rPr lang="en-US" sz="2400" dirty="0"/>
                  <a:t>: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/>
                  <a:t>Takes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sz="2400" dirty="0"/>
                  <a:t> as input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/>
                  <a:t>Subject it to 3 dense layers with 200 hidden units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/>
                  <a:t>Outputs a scalar quantity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/>
                  <a:t>Differentiate the output with respect to the inputs using automatic differentiation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/>
                  <a:t>Use equations (1) to get the time derivates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E65E58-B177-4CE7-A309-2A839B895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48174"/>
                <a:ext cx="12104016" cy="3044423"/>
              </a:xfrm>
              <a:prstGeom prst="rect">
                <a:avLst/>
              </a:prstGeom>
              <a:blipFill>
                <a:blip r:embed="rId4"/>
                <a:stretch>
                  <a:fillRect l="-655" b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CAE6BDE2-36E7-4602-A0EA-3E4A3C6C3A7D}"/>
              </a:ext>
            </a:extLst>
          </p:cNvPr>
          <p:cNvSpPr txBox="1">
            <a:spLocks/>
          </p:cNvSpPr>
          <p:nvPr/>
        </p:nvSpPr>
        <p:spPr>
          <a:xfrm>
            <a:off x="9355318" y="2021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845F97-EC63-4125-A2B7-DAEA0E00F783}" type="slidenum">
              <a:rPr lang="en-US" sz="4400" smtClean="0">
                <a:solidFill>
                  <a:schemeClr val="tx1"/>
                </a:solidFill>
                <a:latin typeface="+mj-lt"/>
              </a:rPr>
              <a:pPr/>
              <a:t>6</a:t>
            </a:fld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490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97E1D8-C7CC-46B1-B24D-31C59AE613E9}"/>
              </a:ext>
            </a:extLst>
          </p:cNvPr>
          <p:cNvSpPr/>
          <p:nvPr/>
        </p:nvSpPr>
        <p:spPr>
          <a:xfrm>
            <a:off x="0" y="1"/>
            <a:ext cx="12192000" cy="7729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66B7E-3B79-40D4-B2E6-BF0B6DAE23DA}"/>
              </a:ext>
            </a:extLst>
          </p:cNvPr>
          <p:cNvSpPr txBox="1"/>
          <p:nvPr/>
        </p:nvSpPr>
        <p:spPr>
          <a:xfrm>
            <a:off x="0" y="0"/>
            <a:ext cx="7673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The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E65E58-B177-4CE7-A309-2A839B895B50}"/>
                  </a:ext>
                </a:extLst>
              </p:cNvPr>
              <p:cNvSpPr txBox="1"/>
              <p:nvPr/>
            </p:nvSpPr>
            <p:spPr>
              <a:xfrm>
                <a:off x="0" y="882560"/>
                <a:ext cx="12104016" cy="4823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accent1"/>
                    </a:solidFill>
                  </a:rPr>
                  <a:t>Loss</a:t>
                </a:r>
                <a:r>
                  <a:rPr lang="en-US" sz="2400" dirty="0"/>
                  <a:t>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 Calculate analytic time derivates of inputs</a:t>
                </a:r>
              </a:p>
              <a:p>
                <a:pPr lvl="1"/>
                <a:r>
                  <a:rPr lang="en-US" sz="2400" dirty="0"/>
                  <a:t> 	(if possible)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Use the in-graph gradient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loss: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supervised learning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loss takes the form: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"/>
                                <m:endChr m:val="‖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Here: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"/>
                                <m:endChr m:val="‖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b="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b="0" dirty="0"/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Optimizing the gradient of the neural network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E65E58-B177-4CE7-A309-2A839B895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82560"/>
                <a:ext cx="12104016" cy="4823628"/>
              </a:xfrm>
              <a:prstGeom prst="rect">
                <a:avLst/>
              </a:prstGeom>
              <a:blipFill>
                <a:blip r:embed="rId3"/>
                <a:stretch>
                  <a:fillRect l="-655" t="-1011" b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CAE6BDE2-36E7-4602-A0EA-3E4A3C6C3A7D}"/>
              </a:ext>
            </a:extLst>
          </p:cNvPr>
          <p:cNvSpPr txBox="1">
            <a:spLocks/>
          </p:cNvSpPr>
          <p:nvPr/>
        </p:nvSpPr>
        <p:spPr>
          <a:xfrm>
            <a:off x="9355318" y="2021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845F97-EC63-4125-A2B7-DAEA0E00F783}" type="slidenum">
              <a:rPr lang="en-US" sz="4400" smtClean="0">
                <a:solidFill>
                  <a:schemeClr val="tx1"/>
                </a:solidFill>
                <a:latin typeface="+mj-lt"/>
              </a:rPr>
              <a:pPr/>
              <a:t>7</a:t>
            </a:fld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 descr="dwEFW">
            <a:extLst>
              <a:ext uri="{FF2B5EF4-FFF2-40B4-BE49-F238E27FC236}">
                <a16:creationId xmlns:a16="http://schemas.microsoft.com/office/drawing/2014/main" id="{B65D3FFB-65ED-456C-BCE8-3AA67E17E1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81"/>
          <a:stretch/>
        </p:blipFill>
        <p:spPr>
          <a:xfrm>
            <a:off x="7599657" y="882560"/>
            <a:ext cx="4498861" cy="2667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C069AF-983D-4089-9FFD-B6ABE7ECD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463" y="2857337"/>
            <a:ext cx="3986212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24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97E1D8-C7CC-46B1-B24D-31C59AE613E9}"/>
              </a:ext>
            </a:extLst>
          </p:cNvPr>
          <p:cNvSpPr/>
          <p:nvPr/>
        </p:nvSpPr>
        <p:spPr>
          <a:xfrm>
            <a:off x="0" y="1"/>
            <a:ext cx="12192000" cy="7729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66B7E-3B79-40D4-B2E6-BF0B6DAE23DA}"/>
              </a:ext>
            </a:extLst>
          </p:cNvPr>
          <p:cNvSpPr txBox="1"/>
          <p:nvPr/>
        </p:nvSpPr>
        <p:spPr>
          <a:xfrm>
            <a:off x="0" y="0"/>
            <a:ext cx="7673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Learning a Hamiltonian from data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CAE6BDE2-36E7-4602-A0EA-3E4A3C6C3A7D}"/>
              </a:ext>
            </a:extLst>
          </p:cNvPr>
          <p:cNvSpPr txBox="1">
            <a:spLocks/>
          </p:cNvSpPr>
          <p:nvPr/>
        </p:nvSpPr>
        <p:spPr>
          <a:xfrm>
            <a:off x="9355318" y="2021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845F97-EC63-4125-A2B7-DAEA0E00F783}" type="slidenum">
              <a:rPr lang="en-US" sz="4400" smtClean="0">
                <a:solidFill>
                  <a:schemeClr val="tx1"/>
                </a:solidFill>
                <a:latin typeface="+mj-lt"/>
              </a:rPr>
              <a:pPr/>
              <a:t>8</a:t>
            </a:fld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099D3C-D728-44E8-8214-9AE3E46EA8F3}"/>
              </a:ext>
            </a:extLst>
          </p:cNvPr>
          <p:cNvSpPr txBox="1"/>
          <p:nvPr/>
        </p:nvSpPr>
        <p:spPr>
          <a:xfrm>
            <a:off x="-5498" y="849049"/>
            <a:ext cx="12104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Task 1: </a:t>
            </a:r>
            <a:r>
              <a:rPr lang="en-US" sz="2400" dirty="0"/>
              <a:t>Ideal Mass-Spring System (from simulations)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110F403-3847-422A-8696-F4DC5D31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9"/>
          <a:stretch/>
        </p:blipFill>
        <p:spPr bwMode="auto">
          <a:xfrm>
            <a:off x="1337344" y="1744983"/>
            <a:ext cx="951731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830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97E1D8-C7CC-46B1-B24D-31C59AE613E9}"/>
              </a:ext>
            </a:extLst>
          </p:cNvPr>
          <p:cNvSpPr/>
          <p:nvPr/>
        </p:nvSpPr>
        <p:spPr>
          <a:xfrm>
            <a:off x="0" y="1"/>
            <a:ext cx="12192000" cy="7729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66B7E-3B79-40D4-B2E6-BF0B6DAE23DA}"/>
              </a:ext>
            </a:extLst>
          </p:cNvPr>
          <p:cNvSpPr txBox="1"/>
          <p:nvPr/>
        </p:nvSpPr>
        <p:spPr>
          <a:xfrm>
            <a:off x="0" y="0"/>
            <a:ext cx="7673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Learning a Hamiltonian from data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CAE6BDE2-36E7-4602-A0EA-3E4A3C6C3A7D}"/>
              </a:ext>
            </a:extLst>
          </p:cNvPr>
          <p:cNvSpPr txBox="1">
            <a:spLocks/>
          </p:cNvSpPr>
          <p:nvPr/>
        </p:nvSpPr>
        <p:spPr>
          <a:xfrm>
            <a:off x="9355318" y="2021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845F97-EC63-4125-A2B7-DAEA0E00F783}" type="slidenum">
              <a:rPr lang="en-US" sz="4400" smtClean="0">
                <a:solidFill>
                  <a:schemeClr val="tx1"/>
                </a:solidFill>
                <a:latin typeface="+mj-lt"/>
              </a:rPr>
              <a:pPr/>
              <a:t>9</a:t>
            </a:fld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099D3C-D728-44E8-8214-9AE3E46EA8F3}"/>
              </a:ext>
            </a:extLst>
          </p:cNvPr>
          <p:cNvSpPr txBox="1"/>
          <p:nvPr/>
        </p:nvSpPr>
        <p:spPr>
          <a:xfrm>
            <a:off x="-5498" y="849049"/>
            <a:ext cx="12104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Task 2: </a:t>
            </a:r>
            <a:r>
              <a:rPr lang="en-US" sz="2400" dirty="0"/>
              <a:t>Ideal Pendulum (from simulations)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52EF47-5714-4B9B-9008-DF79E41B8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1"/>
          <a:stretch/>
        </p:blipFill>
        <p:spPr bwMode="auto">
          <a:xfrm>
            <a:off x="1344111" y="1738609"/>
            <a:ext cx="940479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955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718</Words>
  <Application>Microsoft Office PowerPoint</Application>
  <PresentationFormat>Widescreen</PresentationFormat>
  <Paragraphs>169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Wingdings</vt:lpstr>
      <vt:lpstr>Office Theme</vt:lpstr>
      <vt:lpstr>Advanced Machine Learning 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Machine Learning Lab</dc:title>
  <dc:creator>Máté Szűcs</dc:creator>
  <cp:lastModifiedBy>Máté Szűcs</cp:lastModifiedBy>
  <cp:revision>32</cp:revision>
  <dcterms:created xsi:type="dcterms:W3CDTF">2021-03-03T10:18:10Z</dcterms:created>
  <dcterms:modified xsi:type="dcterms:W3CDTF">2021-03-03T17:57:00Z</dcterms:modified>
</cp:coreProperties>
</file>